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4" r:id="rId1"/>
  </p:sldMasterIdLst>
  <p:notesMasterIdLst>
    <p:notesMasterId r:id="rId47"/>
  </p:notesMasterIdLst>
  <p:sldIdLst>
    <p:sldId id="259" r:id="rId2"/>
    <p:sldId id="261" r:id="rId3"/>
    <p:sldId id="262" r:id="rId4"/>
    <p:sldId id="263" r:id="rId5"/>
    <p:sldId id="271" r:id="rId6"/>
    <p:sldId id="264" r:id="rId7"/>
    <p:sldId id="272" r:id="rId8"/>
    <p:sldId id="265" r:id="rId9"/>
    <p:sldId id="294" r:id="rId10"/>
    <p:sldId id="295" r:id="rId11"/>
    <p:sldId id="296" r:id="rId12"/>
    <p:sldId id="266" r:id="rId13"/>
    <p:sldId id="267" r:id="rId14"/>
    <p:sldId id="268" r:id="rId15"/>
    <p:sldId id="269" r:id="rId16"/>
    <p:sldId id="270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97" r:id="rId30"/>
    <p:sldId id="298" r:id="rId31"/>
    <p:sldId id="299" r:id="rId32"/>
    <p:sldId id="300" r:id="rId33"/>
    <p:sldId id="301" r:id="rId34"/>
    <p:sldId id="305" r:id="rId35"/>
    <p:sldId id="306" r:id="rId36"/>
    <p:sldId id="307" r:id="rId37"/>
    <p:sldId id="302" r:id="rId38"/>
    <p:sldId id="288" r:id="rId39"/>
    <p:sldId id="289" r:id="rId40"/>
    <p:sldId id="290" r:id="rId41"/>
    <p:sldId id="291" r:id="rId42"/>
    <p:sldId id="292" r:id="rId43"/>
    <p:sldId id="293" r:id="rId44"/>
    <p:sldId id="303" r:id="rId45"/>
    <p:sldId id="304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30E32BA-144C-40F3-A1AB-8CEB355C54A1}">
          <p14:sldIdLst>
            <p14:sldId id="259"/>
            <p14:sldId id="261"/>
            <p14:sldId id="262"/>
            <p14:sldId id="263"/>
            <p14:sldId id="271"/>
            <p14:sldId id="264"/>
            <p14:sldId id="272"/>
            <p14:sldId id="265"/>
            <p14:sldId id="294"/>
            <p14:sldId id="295"/>
            <p14:sldId id="296"/>
            <p14:sldId id="266"/>
            <p14:sldId id="267"/>
            <p14:sldId id="268"/>
            <p14:sldId id="269"/>
            <p14:sldId id="270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97"/>
            <p14:sldId id="298"/>
            <p14:sldId id="299"/>
            <p14:sldId id="300"/>
            <p14:sldId id="301"/>
            <p14:sldId id="305"/>
            <p14:sldId id="306"/>
            <p14:sldId id="307"/>
            <p14:sldId id="302"/>
            <p14:sldId id="288"/>
            <p14:sldId id="289"/>
            <p14:sldId id="290"/>
            <p14:sldId id="291"/>
            <p14:sldId id="292"/>
            <p14:sldId id="293"/>
            <p14:sldId id="303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0E17"/>
    <a:srgbClr val="5C0DAE"/>
    <a:srgbClr val="190E42"/>
    <a:srgbClr val="5B276E"/>
    <a:srgbClr val="FAFAFA"/>
    <a:srgbClr val="181A1B"/>
    <a:srgbClr val="2C3134"/>
    <a:srgbClr val="5355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5F50B8-B7D0-4B43-B32E-6B3A42F32DBC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EFEC62-EADC-4920-9B36-043A9F020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40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https://www.linkedin.com/pulse/15-reasons-why-you-should-learn-c-2023-andrea-angella/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EFEC62-EADC-4920-9B36-043A9F020C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10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EFEC62-EADC-4920-9B36-043A9F020C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562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https://copyassignment.com/c-vs-cpp-vs-c-sharp/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EFEC62-EADC-4920-9B36-043A9F020C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41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https://copyassignment.com/c-vs-cpp-vs-c-sharp/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EFEC62-EADC-4920-9B36-043A9F020C2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31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https://copyassignment.com/c-vs-cpp-vs-c-sharp/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EFEC62-EADC-4920-9B36-043A9F020C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837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7/10/2024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562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802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732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52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222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912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628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53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09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252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676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8A87A34-81AB-432B-8DAE-1953F412C126}" type="datetimeFigureOut">
              <a:rPr lang="en-US" smtClean="0"/>
              <a:pPr/>
              <a:t>7/10/2024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4324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B31B97A-E8F3-28DC-2F99-974009FF0C5A}"/>
              </a:ext>
            </a:extLst>
          </p:cNvPr>
          <p:cNvSpPr/>
          <p:nvPr/>
        </p:nvSpPr>
        <p:spPr>
          <a:xfrm>
            <a:off x="773379" y="93507"/>
            <a:ext cx="6845144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Eras Bold ITC" panose="020B0907030504020204" pitchFamily="34" charset="0"/>
              </a:rPr>
              <a:t>Why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D0E8AA-5457-BEA3-78C6-F506CDBF2599}"/>
              </a:ext>
            </a:extLst>
          </p:cNvPr>
          <p:cNvSpPr/>
          <p:nvPr/>
        </p:nvSpPr>
        <p:spPr>
          <a:xfrm>
            <a:off x="7800720" y="1209197"/>
            <a:ext cx="3430747" cy="42473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C#</a:t>
            </a:r>
          </a:p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.NET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.NT CORE</a:t>
            </a:r>
          </a:p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AGULAR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TYPESCRIPT</a:t>
            </a:r>
          </a:p>
        </p:txBody>
      </p:sp>
    </p:spTree>
    <p:extLst>
      <p:ext uri="{BB962C8B-B14F-4D97-AF65-F5344CB8AC3E}">
        <p14:creationId xmlns:p14="http://schemas.microsoft.com/office/powerpoint/2010/main" val="1850300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061EBCFD-47DD-C641-A7DF-8E914B79DF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743DF5-F980-1297-752B-3414FFBBA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5006" y="1582138"/>
            <a:ext cx="4437799" cy="3998524"/>
          </a:xfrm>
          <a:prstGeom prst="rect">
            <a:avLst/>
          </a:prstGeom>
        </p:spPr>
      </p:pic>
      <p:pic>
        <p:nvPicPr>
          <p:cNvPr id="7" name="csharp-tooling-features">
            <a:hlinkClick r:id="" action="ppaction://media"/>
            <a:extLst>
              <a:ext uri="{FF2B5EF4-FFF2-40B4-BE49-F238E27FC236}">
                <a16:creationId xmlns:a16="http://schemas.microsoft.com/office/drawing/2014/main" id="{95CD1B74-06A5-1BA2-159B-C3792CD14C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3756" y="1924050"/>
            <a:ext cx="619125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4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061EBCFD-47DD-C641-A7DF-8E914B79DF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AC45DC-9688-284C-0853-B0F57FFF8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874" y="2442142"/>
            <a:ext cx="3906736" cy="441585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067E579-0FBC-E4ED-881E-4337D1E2A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400" y="-824240"/>
            <a:ext cx="12192000" cy="425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06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3CD04A-E725-FB28-CDBB-EB5B8D3E5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1143000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807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6E5904-DD62-5D2E-3FB5-56A94401E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1143000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809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0E371C-4FE2-09BB-417C-D4A45252D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1143000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993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C2C3D6-5606-52D3-7209-ED93C4973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1143000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84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F01C9C-8F1A-5DAD-3671-9FD24B5EB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1143000"/>
            <a:ext cx="8134350" cy="4572000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BE245264-4DF6-8082-4125-EC658F1B2B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074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1FF836-D34B-EF04-C15B-D0CCD07CA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1143000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59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5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F10370-F699-BABB-2F2A-6EF1B8AA1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1143000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694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5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A687D7-165A-A8F1-A0BE-7F441EBAA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1143000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642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74D455-C98F-69C8-A41F-94A473021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825" y="1143000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72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5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6E3842-7337-A2BA-8867-86C1CC0DB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1143000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444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5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168C03-D7D0-3944-ECB8-37E961D9A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1143000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406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5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795925-A66D-DBB6-3CF5-D303FD64F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1143000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21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0D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1193F1-C25C-1A03-8F3D-EA47DE18B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1143000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04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0D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C49233-B6C2-230C-C220-8938B9D5D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1143000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606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0D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31D3EA-762D-675E-E6ED-BE770F46F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215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0D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768D26-F6F1-5E1A-34E9-53706FE4A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7684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0D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F69EA5-BA42-9853-DB8D-33B2E876E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20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0D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03B5DE-F2B5-B728-6B91-A4C462357F09}"/>
              </a:ext>
            </a:extLst>
          </p:cNvPr>
          <p:cNvSpPr txBox="1"/>
          <p:nvPr/>
        </p:nvSpPr>
        <p:spPr>
          <a:xfrm>
            <a:off x="822435" y="-86792"/>
            <a:ext cx="10547131" cy="6410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ct val="250000"/>
              </a:lnSpc>
            </a:pPr>
            <a:r>
              <a:rPr lang="en-US" sz="2400" b="0" i="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Are they all same languages?</a:t>
            </a:r>
          </a:p>
          <a:p>
            <a:pPr algn="l" fontAlgn="base">
              <a:lnSpc>
                <a:spcPct val="250000"/>
              </a:lnSpc>
            </a:pPr>
            <a:r>
              <a:rPr lang="en-US" sz="2400" b="0" i="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Is C# an upgraded version of C as C++ is?</a:t>
            </a:r>
          </a:p>
          <a:p>
            <a:pPr algn="l" fontAlgn="base">
              <a:lnSpc>
                <a:spcPct val="250000"/>
              </a:lnSpc>
            </a:pPr>
            <a:r>
              <a:rPr lang="en-US" sz="2400" b="0" i="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Are these languages interdependent?</a:t>
            </a:r>
          </a:p>
          <a:p>
            <a:pPr algn="l" fontAlgn="base">
              <a:lnSpc>
                <a:spcPct val="250000"/>
              </a:lnSpc>
            </a:pPr>
            <a:r>
              <a:rPr lang="en-US" sz="2400" b="0" i="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What is ideal in order to learn these languages?</a:t>
            </a:r>
          </a:p>
          <a:p>
            <a:pPr algn="l" fontAlgn="base">
              <a:lnSpc>
                <a:spcPct val="250000"/>
              </a:lnSpc>
            </a:pPr>
            <a:r>
              <a:rPr lang="en-US" sz="2400" b="0" i="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Is knowledge of C &amp; C++ is must to learn C#?</a:t>
            </a:r>
          </a:p>
          <a:p>
            <a:pPr algn="l" fontAlgn="base">
              <a:lnSpc>
                <a:spcPct val="250000"/>
              </a:lnSpc>
            </a:pPr>
            <a:r>
              <a:rPr lang="en-US" sz="2400" b="0" i="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Which one is better C or C++ or C#?</a:t>
            </a:r>
          </a:p>
          <a:p>
            <a:pPr algn="l" fontAlgn="base">
              <a:lnSpc>
                <a:spcPct val="250000"/>
              </a:lnSpc>
            </a:pPr>
            <a:r>
              <a:rPr lang="en-US" sz="2400" b="0" i="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What is the difference between C vs C++ vs C#?</a:t>
            </a:r>
          </a:p>
        </p:txBody>
      </p:sp>
    </p:spTree>
    <p:extLst>
      <p:ext uri="{BB962C8B-B14F-4D97-AF65-F5344CB8AC3E}">
        <p14:creationId xmlns:p14="http://schemas.microsoft.com/office/powerpoint/2010/main" val="2533912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0D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FAF7C3A-4A24-E093-814F-D3E6D9758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19341"/>
            <a:ext cx="12192000" cy="104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39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20D510-4995-0306-DF07-B282BB76A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1143000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561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0D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FAF7C3A-4A24-E093-814F-D3E6D9758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19341"/>
            <a:ext cx="12192000" cy="10403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F585D4-B5FD-2B6C-4796-B5064DE52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43592"/>
            <a:ext cx="12192000" cy="77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94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1433E7-3070-895A-9B58-444DFC48C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893" y="2930236"/>
            <a:ext cx="5063440" cy="304305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0EF4CE7-4E26-4548-DF15-C8B6E8169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48297" y="420831"/>
            <a:ext cx="60579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173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6D2B78-AFBF-D205-4962-8886CBC0E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478" y="2202585"/>
            <a:ext cx="4677489" cy="245283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C46BB0A-5487-01C2-9594-CDBA336A8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147" y="2154629"/>
            <a:ext cx="60579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405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F7E23C-8001-8574-41E4-4A0F56DB6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497" y="2197050"/>
            <a:ext cx="4819780" cy="267765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7EB72DF-2132-5FBE-FF61-05F0473B0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03" y="2107128"/>
            <a:ext cx="60579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61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B9B862-E82C-5814-CF26-D2A85641F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661" y="372744"/>
            <a:ext cx="5348447" cy="305625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6FC2137-7550-613D-E1B7-3904F016A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67050" y="2918361"/>
            <a:ext cx="60579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21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0273F9-E624-57DF-3995-7F5129542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53864"/>
            <a:ext cx="4852394" cy="294876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E520997-A68C-A51E-B68D-83F299A48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37" y="1753864"/>
            <a:ext cx="60579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7399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B76DA4-09B6-4E65-ABC4-150135908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8" y="1632540"/>
            <a:ext cx="5294693" cy="421284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B596946-3BFD-1D20-5B3B-D25C65D90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31649" y="409788"/>
            <a:ext cx="4535510" cy="429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89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CD4BD1-8B16-B06C-C7A0-009A3D3E8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92" y="309127"/>
            <a:ext cx="11041016" cy="623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294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F0E17"/>
            </a:gs>
            <a:gs pos="74000">
              <a:srgbClr val="5C0DA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951026-7CAB-5529-7821-912DB094D3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08" b="15325"/>
          <a:stretch/>
        </p:blipFill>
        <p:spPr>
          <a:xfrm>
            <a:off x="1810987" y="525483"/>
            <a:ext cx="8570026" cy="580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313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F0E17"/>
            </a:gs>
            <a:gs pos="74000">
              <a:srgbClr val="5C0DA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CA867C-1401-BCDA-4B80-A62CF676F8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05" b="14979"/>
          <a:stretch/>
        </p:blipFill>
        <p:spPr>
          <a:xfrm>
            <a:off x="1816924" y="513608"/>
            <a:ext cx="8558151" cy="583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23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1FF2D7-9AE2-DBE5-0B8B-2206431F4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1143000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0635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D53E25-E608-03C5-B66A-8AA66DAE2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178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89983A-806F-12C9-0EA7-5CBBB1360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628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7AA2B3-4103-4328-5E2E-D2132BDE2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776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809A74-7D64-3BB6-4A8A-B8BF9DB2B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680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1440F7-5C8A-C0D3-CC67-9165C58BD6A9}"/>
              </a:ext>
            </a:extLst>
          </p:cNvPr>
          <p:cNvSpPr txBox="1"/>
          <p:nvPr/>
        </p:nvSpPr>
        <p:spPr>
          <a:xfrm>
            <a:off x="3047011" y="425256"/>
            <a:ext cx="6097978" cy="551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50000"/>
              </a:lnSpc>
            </a:pPr>
            <a:r>
              <a:rPr lang="en-US" b="0" i="0" dirty="0">
                <a:solidFill>
                  <a:srgbClr val="131313"/>
                </a:solidFill>
                <a:effectLst/>
                <a:highlight>
                  <a:srgbClr val="FFFFFF"/>
                </a:highlight>
              </a:rPr>
              <a:t>Its confusing but here it is in a nutshell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b="0" i="0" dirty="0">
                <a:solidFill>
                  <a:srgbClr val="131313"/>
                </a:solidFill>
                <a:effectLst/>
                <a:highlight>
                  <a:srgbClr val="FFFFFF"/>
                </a:highlight>
              </a:rPr>
              <a:t>NET Framework is </a:t>
            </a:r>
            <a:r>
              <a:rPr lang="en-US" b="0" i="0" dirty="0" err="1">
                <a:solidFill>
                  <a:srgbClr val="131313"/>
                </a:solidFill>
                <a:effectLst/>
                <a:highlight>
                  <a:srgbClr val="FFFFFF"/>
                </a:highlight>
              </a:rPr>
              <a:t>.net</a:t>
            </a:r>
            <a:r>
              <a:rPr lang="en-US" b="0" i="0" dirty="0">
                <a:solidFill>
                  <a:srgbClr val="131313"/>
                </a:solidFill>
                <a:effectLst/>
                <a:highlight>
                  <a:srgbClr val="FFFFFF"/>
                </a:highlight>
              </a:rPr>
              <a:t> versions ≤ 4.8 and is Windows only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b="0" i="0" dirty="0">
                <a:solidFill>
                  <a:srgbClr val="131313"/>
                </a:solidFill>
                <a:effectLst/>
                <a:highlight>
                  <a:srgbClr val="FFFFFF"/>
                </a:highlight>
              </a:rPr>
              <a:t>NET ≥ 5 is really </a:t>
            </a:r>
            <a:r>
              <a:rPr lang="en-US" b="0" i="0" dirty="0" err="1">
                <a:solidFill>
                  <a:srgbClr val="131313"/>
                </a:solidFill>
                <a:effectLst/>
                <a:highlight>
                  <a:srgbClr val="FFFFFF"/>
                </a:highlight>
              </a:rPr>
              <a:t>.net</a:t>
            </a:r>
            <a:r>
              <a:rPr lang="en-US" b="0" i="0" dirty="0">
                <a:solidFill>
                  <a:srgbClr val="131313"/>
                </a:solidFill>
                <a:effectLst/>
                <a:highlight>
                  <a:srgbClr val="FFFFFF"/>
                </a:highlight>
              </a:rPr>
              <a:t> core and </a:t>
            </a:r>
            <a:r>
              <a:rPr lang="en-US" b="0" i="0" dirty="0" err="1">
                <a:solidFill>
                  <a:srgbClr val="131313"/>
                </a:solidFill>
                <a:effectLst/>
                <a:highlight>
                  <a:srgbClr val="FFFFFF"/>
                </a:highlight>
              </a:rPr>
              <a:t>.net</a:t>
            </a:r>
            <a:r>
              <a:rPr lang="en-US" b="0" i="0" dirty="0">
                <a:solidFill>
                  <a:srgbClr val="131313"/>
                </a:solidFill>
                <a:effectLst/>
                <a:highlight>
                  <a:srgbClr val="FFFFFF"/>
                </a:highlight>
              </a:rPr>
              <a:t> 8 is being released </a:t>
            </a:r>
            <a:r>
              <a:rPr lang="en-US" dirty="0" err="1">
                <a:solidFill>
                  <a:srgbClr val="131313"/>
                </a:solidFill>
                <a:highlight>
                  <a:srgbClr val="FFFFFF"/>
                </a:highlight>
              </a:rPr>
              <a:t>recenly</a:t>
            </a:r>
            <a:r>
              <a:rPr lang="en-US" b="0" i="0" dirty="0">
                <a:solidFill>
                  <a:srgbClr val="131313"/>
                </a:solidFill>
                <a:effectLst/>
                <a:highlight>
                  <a:srgbClr val="FFFFFF"/>
                </a:highlight>
              </a:rPr>
              <a:t> (it can run on Windows or Linux and Mac too)</a:t>
            </a:r>
          </a:p>
          <a:p>
            <a:pPr algn="just">
              <a:lnSpc>
                <a:spcPct val="250000"/>
              </a:lnSpc>
            </a:pPr>
            <a:r>
              <a:rPr lang="en-US" b="0" i="0" dirty="0">
                <a:solidFill>
                  <a:srgbClr val="131313"/>
                </a:solidFill>
                <a:effectLst/>
                <a:highlight>
                  <a:srgbClr val="FFFFFF"/>
                </a:highlight>
              </a:rPr>
              <a:t>Don't use .NET Framework unless you have a specific use case or a legacy project. Since you are new just use </a:t>
            </a:r>
            <a:r>
              <a:rPr lang="en-US" b="0" i="0" dirty="0" err="1">
                <a:solidFill>
                  <a:srgbClr val="131313"/>
                </a:solidFill>
                <a:effectLst/>
                <a:highlight>
                  <a:srgbClr val="FFFFFF"/>
                </a:highlight>
              </a:rPr>
              <a:t>.net</a:t>
            </a:r>
            <a:r>
              <a:rPr lang="en-US" b="0" i="0" dirty="0">
                <a:solidFill>
                  <a:srgbClr val="131313"/>
                </a:solidFill>
                <a:effectLst/>
                <a:highlight>
                  <a:srgbClr val="FFFFFF"/>
                </a:highlight>
              </a:rPr>
              <a:t> ≥ 6 which is essentially </a:t>
            </a:r>
            <a:r>
              <a:rPr lang="en-US" b="0" i="0" dirty="0" err="1">
                <a:solidFill>
                  <a:srgbClr val="131313"/>
                </a:solidFill>
                <a:effectLst/>
                <a:highlight>
                  <a:srgbClr val="FFFFFF"/>
                </a:highlight>
              </a:rPr>
              <a:t>.net</a:t>
            </a:r>
            <a:r>
              <a:rPr lang="en-US" b="0" i="0" dirty="0">
                <a:solidFill>
                  <a:srgbClr val="131313"/>
                </a:solidFill>
                <a:effectLst/>
                <a:highlight>
                  <a:srgbClr val="FFFFFF"/>
                </a:highlight>
              </a:rPr>
              <a:t> core and is now considered "regular" .NET (Its confusing, I know).</a:t>
            </a:r>
          </a:p>
        </p:txBody>
      </p:sp>
      <p:sp>
        <p:nvSpPr>
          <p:cNvPr id="6" name="AutoShape 2" descr="Confusion png images | PNGWing">
            <a:extLst>
              <a:ext uri="{FF2B5EF4-FFF2-40B4-BE49-F238E27FC236}">
                <a16:creationId xmlns:a16="http://schemas.microsoft.com/office/drawing/2014/main" id="{56F75B1A-566E-B6AF-3328-2D827D4594E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6" name="Picture 4" descr="Confusion png images | PNGWing">
            <a:extLst>
              <a:ext uri="{FF2B5EF4-FFF2-40B4-BE49-F238E27FC236}">
                <a16:creationId xmlns:a16="http://schemas.microsoft.com/office/drawing/2014/main" id="{5A90D7A0-234C-5A3B-BBB2-7A525B6E9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1469973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1894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4CA289-D047-BEEE-1FDF-278AF21DD17D}"/>
              </a:ext>
            </a:extLst>
          </p:cNvPr>
          <p:cNvSpPr txBox="1"/>
          <p:nvPr/>
        </p:nvSpPr>
        <p:spPr>
          <a:xfrm>
            <a:off x="3047011" y="549948"/>
            <a:ext cx="6097978" cy="48259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50000"/>
              </a:lnSpc>
            </a:pPr>
            <a:r>
              <a:rPr lang="en-US" b="0" i="0" dirty="0">
                <a:solidFill>
                  <a:srgbClr val="131313"/>
                </a:solidFill>
                <a:effectLst/>
                <a:highlight>
                  <a:srgbClr val="FFFFFF"/>
                </a:highlight>
              </a:rPr>
              <a:t>You should target the latest .NET (7 at the moment).</a:t>
            </a:r>
          </a:p>
          <a:p>
            <a:pPr algn="just">
              <a:lnSpc>
                <a:spcPct val="250000"/>
              </a:lnSpc>
            </a:pPr>
            <a:r>
              <a:rPr lang="en-US" b="0" i="0" dirty="0">
                <a:solidFill>
                  <a:srgbClr val="131313"/>
                </a:solidFill>
                <a:effectLst/>
                <a:highlight>
                  <a:srgbClr val="FFFFFF"/>
                </a:highlight>
              </a:rPr>
              <a:t>Older versions are called .NET Framework and are only needed if you work in old projects. These are Windows only.</a:t>
            </a:r>
          </a:p>
          <a:p>
            <a:pPr algn="just">
              <a:lnSpc>
                <a:spcPct val="250000"/>
              </a:lnSpc>
            </a:pPr>
            <a:r>
              <a:rPr lang="en-US" b="0" i="0" dirty="0">
                <a:solidFill>
                  <a:srgbClr val="131313"/>
                </a:solidFill>
                <a:effectLst/>
                <a:highlight>
                  <a:srgbClr val="FFFFFF"/>
                </a:highlight>
              </a:rPr>
              <a:t>.NET Core is a name used to distinguish between the two during the transitioning, but IMO the name is no longer needed.</a:t>
            </a:r>
          </a:p>
          <a:p>
            <a:pPr algn="just">
              <a:lnSpc>
                <a:spcPct val="250000"/>
              </a:lnSpc>
            </a:pPr>
            <a:r>
              <a:rPr lang="en-US" b="0" i="0" dirty="0">
                <a:solidFill>
                  <a:srgbClr val="131313"/>
                </a:solidFill>
                <a:effectLst/>
                <a:highlight>
                  <a:srgbClr val="FFFFFF"/>
                </a:highlight>
              </a:rPr>
              <a:t>.NET 7 can be used in any IDE or even command line. But best IDEs are Visual Studio (Community Edition for you) and Rider.</a:t>
            </a:r>
          </a:p>
        </p:txBody>
      </p:sp>
      <p:pic>
        <p:nvPicPr>
          <p:cNvPr id="2" name="Picture 4" descr="Confusion png images | PNGWing">
            <a:extLst>
              <a:ext uri="{FF2B5EF4-FFF2-40B4-BE49-F238E27FC236}">
                <a16:creationId xmlns:a16="http://schemas.microsoft.com/office/drawing/2014/main" id="{DAA6F95A-ADB8-D434-897A-ACBDE029D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1469973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003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ADE063-F86F-2230-6AD2-DD4AFB477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1143000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725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6ABE92-CC89-292E-871D-56BA2667C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1143000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53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464C30-6B9B-7BAB-E8A0-F93E2EA3A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1143000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568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597C1F-B707-E306-6BD4-469071164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1143000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598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122219-E046-277F-CFEB-FC2CAD1D4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26449"/>
            <a:ext cx="4233920" cy="3524324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061EBCFD-47DD-C641-A7DF-8E914B79DF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5AE49A3-5886-847D-0417-22B2ACFEC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326" y="2009577"/>
            <a:ext cx="60579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097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124</TotalTime>
  <Words>309</Words>
  <Application>Microsoft Office PowerPoint</Application>
  <PresentationFormat>Widescreen</PresentationFormat>
  <Paragraphs>30</Paragraphs>
  <Slides>45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Aptos</vt:lpstr>
      <vt:lpstr>Arial</vt:lpstr>
      <vt:lpstr>Calibri</vt:lpstr>
      <vt:lpstr>Eras Bold ITC</vt:lpstr>
      <vt:lpstr>Tw Cen MT</vt:lpstr>
      <vt:lpstr>Tw Cen MT Condensed</vt:lpstr>
      <vt:lpstr>Wingdings</vt:lpstr>
      <vt:lpstr>Wingdings 3</vt:lpstr>
      <vt:lpstr>Integral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Syscom</dc:creator>
  <cp:lastModifiedBy>Admin</cp:lastModifiedBy>
  <cp:revision>83</cp:revision>
  <dcterms:created xsi:type="dcterms:W3CDTF">2024-07-10T19:31:58Z</dcterms:created>
  <dcterms:modified xsi:type="dcterms:W3CDTF">2024-07-11T07:49:43Z</dcterms:modified>
</cp:coreProperties>
</file>